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2" r:id="rId2"/>
    <p:sldId id="269" r:id="rId3"/>
    <p:sldId id="270" r:id="rId4"/>
    <p:sldId id="281" r:id="rId5"/>
    <p:sldId id="282" r:id="rId6"/>
    <p:sldId id="303" r:id="rId7"/>
    <p:sldId id="271" r:id="rId8"/>
    <p:sldId id="304" r:id="rId9"/>
    <p:sldId id="273" r:id="rId10"/>
    <p:sldId id="276" r:id="rId11"/>
    <p:sldId id="275" r:id="rId12"/>
    <p:sldId id="443" r:id="rId13"/>
    <p:sldId id="4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72"/>
  </p:normalViewPr>
  <p:slideViewPr>
    <p:cSldViewPr snapToGrid="0">
      <p:cViewPr varScale="1">
        <p:scale>
          <a:sx n="112" d="100"/>
          <a:sy n="112" d="100"/>
        </p:scale>
        <p:origin x="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DB15B-3249-81E7-4A6C-047BE8E29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2E7DE-5A2C-4A67-3BEC-6B1F4C786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E1F92-79AE-204D-0273-703EE54F8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EE5C-CCBB-5E83-19D0-C6CF48CE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0F7F-76C7-68B3-BF63-CA9EBCC4E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67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BBE8-8F12-E62A-F12B-9CE76039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2FD5A1-13BB-CA66-2DBB-56E2A9667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2137B-4507-3C9F-29AF-A1E422A78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26B48-9C49-0B13-C62B-BF839B66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693D9-D327-6A44-964F-A919D814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0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9292D9-C5B1-6750-7672-450A7F181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FCD4C-A322-1594-1CD2-39489C491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29266-F756-21D1-1F58-FD2C3120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21D49-47FE-FDD4-D6B9-20A99FC2D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912D9-2138-9EFD-F095-3BF90D05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182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3" y="1625600"/>
            <a:ext cx="3714748" cy="4732867"/>
          </a:xfrm>
          <a:solidFill>
            <a:srgbClr val="FF0000"/>
          </a:solidFill>
        </p:spPr>
        <p:txBody>
          <a:bodyPr lIns="154800" tIns="154800" rIns="154800" bIns="1548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2" y="356659"/>
            <a:ext cx="10939200" cy="589492"/>
          </a:xfrm>
        </p:spPr>
        <p:txBody>
          <a:bodyPr>
            <a:noAutofit/>
          </a:bodyPr>
          <a:lstStyle>
            <a:lvl1pPr marL="719649" indent="-719649">
              <a:buClr>
                <a:schemeClr val="accent2"/>
              </a:buClr>
              <a:buFont typeface="+mj-lt"/>
              <a:buAutoNum type="arabicPeriod"/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AU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550833" y="1625600"/>
            <a:ext cx="7017019" cy="4732867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733" baseline="0"/>
            </a:lvl1pPr>
          </a:lstStyle>
          <a:p>
            <a:r>
              <a:rPr lang="en-AU" dirty="0"/>
              <a:t>[Click icon to add picture]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68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C71B-8BA7-54A0-EC4F-E64B3AFF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30FFF-2ED2-88B0-A748-26C3ABC56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29831-D958-A3BF-FFB8-2FF443D97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C1DE5-33E9-3339-0069-354B670D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C7EEC-BF75-CD7E-E00C-38945334A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85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E1BAB-4FC4-6A55-06DA-A2D1AEAE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307F7-59DB-02CF-AB27-342D3C795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6D14-D57F-432D-536C-FFC871A0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A6E77-61E0-89B1-BCF3-8781F992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4F40C-E1F2-8200-0504-820EE84F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9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035F-15BA-076A-E6C0-D755C34B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BFE67-4C89-572B-AADA-2C72250E4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56B45-F0A0-EA13-BD66-FE351A80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30433-CC90-EDDD-6747-973C7FD3F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6836F-78DD-A8FD-6F21-A4135474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69C6A-A9C1-D36A-07E3-DB970CF4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23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4AF2-53E5-3776-6650-FECFB784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53AEC-2540-C6B4-27C1-83578F3A7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EA53C-931C-E285-F882-9B4D9A3D7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7A281-7884-B32B-7E2A-5238F0810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97D4A0-9D08-31A0-6599-1A0CF97F1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073D9-D011-EBDC-6DD8-7121E58B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60772B-8997-89C8-4C3C-51ADDFEC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EAC61B-4076-245B-8CD0-8621B04D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9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E5A4-B438-8E8D-B154-D355FFDD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32258A-9E06-496A-510A-8414755B8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80A20-B408-2E88-1BE9-64F32F4A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83A69-C9DC-AAC2-871A-1F2AACE5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7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EEF59-C317-CAE3-1D96-99ECFE26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F12492-58F1-B292-C514-2EF1FAD2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362F-741F-9CA6-6785-9FEAABB96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22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B99A-9229-D37E-64E7-63F1AA48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E6205-41D1-4964-C2E4-54D5FB091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B7018-6554-BEAC-BD70-A67825598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C2975-F7A8-48EF-0327-CA47E8E1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0DC2D-DF06-8F80-F1BC-277674957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F43F-9B8A-3853-A0EC-647B70DE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34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0955-9E49-0623-BD7C-64AA01F0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F5AB3C-C266-6FEA-E95D-613932519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7913D-6014-6F24-B85C-776AF4070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2AE1D-C886-6526-B5A2-7B93E4C79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3DD16-FE81-BED9-78E9-D9229E9B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294F-6A4E-EA05-D9E0-620B44AC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15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B8211E-770C-0230-7E6B-71BD9B94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146DA-2E30-4C7E-D698-CF95E5BAC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1ABAF-65D8-C120-13BB-3823FBE18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65F62-81E7-8147-B7D9-7E4AEA569798}" type="datetimeFigureOut">
              <a:rPr lang="en-GB" smtClean="0"/>
              <a:t>02/01/2024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13562-26F6-83E4-B34D-7800E2178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CD5D7-2302-FBD7-EB71-D8D220F4C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D8CFE-D0BF-1341-9775-15247703B2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4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balderstoneschool.co.uk/page/?title=HISTORY+HEROES+%2D+we+bring+the+past+to+life%21&amp;pid=197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stleonardsbalderstone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2D1249-88B5-9F36-45CB-1F552854D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" r="2640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AB21DB-AC75-0869-4585-0B7B0ED7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86" y="-1"/>
            <a:ext cx="54011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3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43D644-957A-19B2-CCFD-A53D83A90072}"/>
              </a:ext>
            </a:extLst>
          </p:cNvPr>
          <p:cNvSpPr txBox="1"/>
          <p:nvPr/>
        </p:nvSpPr>
        <p:spPr>
          <a:xfrm>
            <a:off x="363879" y="422678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err="1">
                <a:hlinkClick r:id="rId2"/>
              </a:rPr>
              <a:t>www.balderstoneschool.co.uk</a:t>
            </a:r>
            <a:r>
              <a:rPr lang="en-GB" dirty="0">
                <a:hlinkClick r:id="rId2"/>
              </a:rPr>
              <a:t>/page/?title=HISTORY+HEROES+%2D+we+bring+the+past+to+life%21&amp;pid=197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8F229-51FD-AB46-132B-F92AE809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84" y="1170530"/>
            <a:ext cx="8465916" cy="52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1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9E7AB4-D08C-D27A-F0AD-08DEE83A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13"/>
            <a:ext cx="571999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FA4178-9F73-6CB5-B96D-8716BEAA3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991" y="100013"/>
            <a:ext cx="6051835" cy="3234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D3DCA-58FA-61F6-2908-D34406926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69" y="3219500"/>
            <a:ext cx="3386228" cy="3538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1F858F-8885-1786-C66A-2067EB6BD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673" y="3014663"/>
            <a:ext cx="3290327" cy="3843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B36F81-2201-A9B0-40A6-AEE48AFDECB8}"/>
              </a:ext>
            </a:extLst>
          </p:cNvPr>
          <p:cNvSpPr txBox="1"/>
          <p:nvPr/>
        </p:nvSpPr>
        <p:spPr>
          <a:xfrm>
            <a:off x="3050381" y="3194327"/>
            <a:ext cx="6100762" cy="3693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</a:t>
            </a: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stleonardsbalderstone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19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3500" y="356659"/>
            <a:ext cx="9313033" cy="864096"/>
          </a:xfrm>
          <a:solidFill>
            <a:srgbClr val="FF0000"/>
          </a:solidFill>
        </p:spPr>
        <p:txBody>
          <a:bodyPr anchor="ctr" anchorCtr="0"/>
          <a:lstStyle/>
          <a:p>
            <a:pPr marL="0" indent="0">
              <a:buNone/>
            </a:pPr>
            <a:r>
              <a:rPr lang="en-GB" sz="2667" dirty="0"/>
              <a:t>  </a:t>
            </a:r>
            <a:r>
              <a:rPr lang="en-GB" sz="2667" dirty="0">
                <a:solidFill>
                  <a:schemeClr val="bg1"/>
                </a:solidFill>
              </a:rPr>
              <a:t>Subject Review: History</a:t>
            </a:r>
            <a:br>
              <a:rPr lang="en-GB" sz="2667" dirty="0">
                <a:solidFill>
                  <a:schemeClr val="bg1"/>
                </a:solidFill>
              </a:rPr>
            </a:br>
            <a:r>
              <a:rPr lang="en-GB" sz="2667" dirty="0">
                <a:solidFill>
                  <a:schemeClr val="bg1"/>
                </a:solidFill>
              </a:rPr>
              <a:t>  Summary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1C25982-3C78-4E57-BCA0-665677365B0D}"/>
              </a:ext>
            </a:extLst>
          </p:cNvPr>
          <p:cNvSpPr txBox="1">
            <a:spLocks/>
          </p:cNvSpPr>
          <p:nvPr/>
        </p:nvSpPr>
        <p:spPr bwMode="ltGray">
          <a:xfrm>
            <a:off x="1230262" y="1517012"/>
            <a:ext cx="10257905" cy="49925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00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tabLst>
                <a:tab pos="1082675" algn="l"/>
                <a:tab pos="1616075" algn="l"/>
                <a:tab pos="2149475" algn="l"/>
                <a:tab pos="8077200" algn="r"/>
              </a:tabLst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76338" indent="-4572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AutoNum type="alphaLcPeriod"/>
              <a:tabLst>
                <a:tab pos="1616075" algn="l"/>
                <a:tab pos="2330450" algn="l"/>
                <a:tab pos="8077200" algn="r"/>
              </a:tabLst>
              <a:defRPr b="0">
                <a:solidFill>
                  <a:schemeClr val="tx2"/>
                </a:solidFill>
                <a:latin typeface="+mn-lt"/>
              </a:defRPr>
            </a:lvl2pPr>
            <a:lvl3pPr marL="1787525" indent="-3429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  <a:tabLst>
                <a:tab pos="1082675" algn="l"/>
                <a:tab pos="2149475" algn="l"/>
                <a:tab pos="8077200" algn="r"/>
              </a:tabLst>
              <a:defRPr sz="1400">
                <a:solidFill>
                  <a:schemeClr val="tx1"/>
                </a:solidFill>
                <a:latin typeface="+mn-lt"/>
              </a:defRPr>
            </a:lvl3pPr>
            <a:lvl4pPr marL="2493962" indent="-3429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20000"/>
              <a:buFont typeface="+mj-lt"/>
              <a:buAutoNum type="arabicPeriod"/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1"/>
                </a:solidFill>
                <a:latin typeface="+mn-lt"/>
              </a:defRPr>
            </a:lvl4pPr>
            <a:lvl5pPr marL="2763838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5pPr>
            <a:lvl6pPr marL="28781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6pPr>
            <a:lvl7pPr marL="33353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7pPr>
            <a:lvl8pPr marL="37925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8pPr>
            <a:lvl9pPr marL="42497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defTabSz="1219170">
              <a:lnSpc>
                <a:spcPct val="100000"/>
              </a:lnSpc>
              <a:buClr>
                <a:srgbClr val="FF0000"/>
              </a:buClr>
              <a:buNone/>
            </a:pPr>
            <a:r>
              <a:rPr lang="en-GB" sz="3200" b="0" kern="0" dirty="0">
                <a:solidFill>
                  <a:schemeClr val="accent2"/>
                </a:solidFill>
                <a:latin typeface="Arial"/>
              </a:rPr>
              <a:t>    History is vibrant at Balderstone St. Leonards!!!</a:t>
            </a:r>
            <a:endParaRPr lang="en-GB" sz="267" b="0" kern="0" dirty="0">
              <a:solidFill>
                <a:schemeClr val="accent2"/>
              </a:solidFill>
              <a:latin typeface="Arial"/>
            </a:endParaRPr>
          </a:p>
          <a:p>
            <a:pPr marL="457189" indent="-457189" defTabSz="121917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133" b="0" kern="0" dirty="0">
                <a:solidFill>
                  <a:srgbClr val="000000"/>
                </a:solidFill>
                <a:latin typeface="Arial"/>
              </a:rPr>
              <a:t>The teaching of history is receiving a high level of focus at Balderstone St. Leonard’s</a:t>
            </a:r>
          </a:p>
          <a:p>
            <a:pPr marL="457189" indent="-457189" defTabSz="121917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133" b="0" kern="0" dirty="0">
                <a:solidFill>
                  <a:srgbClr val="000000"/>
                </a:solidFill>
                <a:latin typeface="Arial"/>
              </a:rPr>
              <a:t>All aspects appear to be being considered and there is a refreshing view that more can always be done </a:t>
            </a:r>
          </a:p>
          <a:p>
            <a:pPr marL="457189" indent="-457189" defTabSz="121917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133" b="0" kern="0" dirty="0">
                <a:solidFill>
                  <a:srgbClr val="000000"/>
                </a:solidFill>
                <a:latin typeface="Arial"/>
              </a:rPr>
              <a:t>Mrs Kate Turner is providing strong leadership that promotes continuous improvement</a:t>
            </a:r>
          </a:p>
          <a:p>
            <a:pPr marL="457189" indent="-457189" defTabSz="121917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133" b="0" kern="0" dirty="0">
                <a:solidFill>
                  <a:srgbClr val="000000"/>
                </a:solidFill>
                <a:latin typeface="Arial"/>
              </a:rPr>
              <a:t>There is a real ‘buzz’ about history at the school</a:t>
            </a:r>
            <a:r>
              <a:rPr lang="en-GB" sz="2133" b="0" kern="0" dirty="0">
                <a:solidFill>
                  <a:schemeClr val="tx1"/>
                </a:solidFill>
                <a:latin typeface="Arial"/>
              </a:rPr>
              <a:t>, amongst both teachers and students, that creates exciteme</a:t>
            </a:r>
            <a:r>
              <a:rPr lang="en-GB" sz="2133" b="0" kern="0" dirty="0">
                <a:solidFill>
                  <a:srgbClr val="000000"/>
                </a:solidFill>
                <a:latin typeface="Arial"/>
              </a:rPr>
              <a:t>nt and supports learning </a:t>
            </a:r>
          </a:p>
          <a:p>
            <a:pPr marL="457189" indent="-457189" defTabSz="121917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2133" b="0" kern="0" dirty="0">
                <a:solidFill>
                  <a:srgbClr val="000000"/>
                </a:solidFill>
                <a:latin typeface="Arial"/>
              </a:rPr>
              <a:t>Best of all – </a:t>
            </a:r>
            <a:r>
              <a:rPr lang="en-GB" sz="2133" b="0" kern="0" dirty="0">
                <a:solidFill>
                  <a:schemeClr val="accent2"/>
                </a:solidFill>
                <a:latin typeface="Arial"/>
              </a:rPr>
              <a:t>the students are extremely engaged</a:t>
            </a:r>
            <a:r>
              <a:rPr lang="en-GB" sz="2133" b="0" kern="0" dirty="0">
                <a:solidFill>
                  <a:srgbClr val="000000"/>
                </a:solidFill>
                <a:latin typeface="Arial"/>
              </a:rPr>
              <a:t>     </a:t>
            </a:r>
            <a:endParaRPr lang="en-GB" sz="1867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471663-51D2-4473-A812-8628817D1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" t="19694" r="86873" b="63946"/>
          <a:stretch/>
        </p:blipFill>
        <p:spPr>
          <a:xfrm>
            <a:off x="388627" y="384075"/>
            <a:ext cx="1066624" cy="76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F6BD-48AC-4F11-AE76-65C68871A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4" t="17622" r="4201" b="70486"/>
          <a:stretch/>
        </p:blipFill>
        <p:spPr bwMode="auto">
          <a:xfrm>
            <a:off x="10943051" y="404664"/>
            <a:ext cx="1025984" cy="76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papers&#10;&#10;Description automatically generated with medium confidence">
            <a:extLst>
              <a:ext uri="{FF2B5EF4-FFF2-40B4-BE49-F238E27FC236}">
                <a16:creationId xmlns:a16="http://schemas.microsoft.com/office/drawing/2014/main" id="{047A85D9-1BA3-0861-AE96-3B4C106E2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86267"/>
            <a:ext cx="8686800" cy="6485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DFC90B-2881-D56C-420C-47E00A851087}"/>
              </a:ext>
            </a:extLst>
          </p:cNvPr>
          <p:cNvSpPr txBox="1"/>
          <p:nvPr/>
        </p:nvSpPr>
        <p:spPr>
          <a:xfrm>
            <a:off x="1752600" y="5300663"/>
            <a:ext cx="8991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902030302020204" pitchFamily="66" charset="0"/>
              </a:rPr>
              <a:t>Thank you for taking time to look through our History Quality Mark Presentations  </a:t>
            </a:r>
          </a:p>
        </p:txBody>
      </p:sp>
    </p:spTree>
    <p:extLst>
      <p:ext uri="{BB962C8B-B14F-4D97-AF65-F5344CB8AC3E}">
        <p14:creationId xmlns:p14="http://schemas.microsoft.com/office/powerpoint/2010/main" val="11759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lant growing in a concrete crack">
            <a:extLst>
              <a:ext uri="{FF2B5EF4-FFF2-40B4-BE49-F238E27FC236}">
                <a16:creationId xmlns:a16="http://schemas.microsoft.com/office/drawing/2014/main" id="{0E1EC16A-D156-2B04-5E16-1E750D2A8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426E3-3660-7B58-5185-14A8E257E932}"/>
              </a:ext>
            </a:extLst>
          </p:cNvPr>
          <p:cNvSpPr txBox="1"/>
          <p:nvPr/>
        </p:nvSpPr>
        <p:spPr>
          <a:xfrm>
            <a:off x="8088823" y="805426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effectLst/>
                <a:latin typeface="Comic Sans MS" panose="030F0902030302020204" pitchFamily="66" charset="0"/>
              </a:rPr>
              <a:t>4.) Enrichment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omic Sans MS" panose="030F0902030302020204" pitchFamily="66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effectLst/>
                <a:latin typeface="Comic Sans MS" panose="030F0902030302020204" pitchFamily="66" charset="0"/>
              </a:rPr>
              <a:t>This quality is concerned with ensuring pupils achieve well and that their progress in the subject is appropriate to their ages and circumstances </a:t>
            </a:r>
            <a:endParaRPr lang="en-US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91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5BF641-CBC4-F739-37C9-07148834E386}"/>
              </a:ext>
            </a:extLst>
          </p:cNvPr>
          <p:cNvSpPr txBox="1"/>
          <p:nvPr/>
        </p:nvSpPr>
        <p:spPr>
          <a:xfrm>
            <a:off x="766279" y="716089"/>
            <a:ext cx="106065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effectLst/>
                <a:latin typeface="Comic Sans MS" panose="030F0902030302020204" pitchFamily="66" charset="0"/>
              </a:rPr>
              <a:t>4.1 How good is the relationship between history and the rest of the school curriculum?</a:t>
            </a:r>
          </a:p>
          <a:p>
            <a:endParaRPr lang="en-GB" sz="3200" b="1" dirty="0">
              <a:latin typeface="Comic Sans MS" panose="030F0902030302020204" pitchFamily="66" charset="0"/>
            </a:endParaRPr>
          </a:p>
          <a:p>
            <a:r>
              <a:rPr lang="en-GB" sz="3200" b="1" dirty="0">
                <a:effectLst/>
                <a:latin typeface="Comic Sans MS" panose="030F0902030302020204" pitchFamily="66" charset="0"/>
              </a:rPr>
              <a:t>We are continuously forward thinking and making links with other subjects. </a:t>
            </a:r>
            <a:br>
              <a:rPr lang="en-GB" sz="3200" b="1" dirty="0">
                <a:effectLst/>
                <a:latin typeface="Comic Sans MS" panose="030F0902030302020204" pitchFamily="66" charset="0"/>
              </a:rPr>
            </a:br>
            <a:endParaRPr lang="en-GB" sz="3200" dirty="0"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6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72FEA-C39C-5C3C-82D0-A96F0D951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86200" cy="2922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6D63D-B1AC-C6BD-0E89-01C42226CB2A}"/>
              </a:ext>
            </a:extLst>
          </p:cNvPr>
          <p:cNvSpPr txBox="1"/>
          <p:nvPr/>
        </p:nvSpPr>
        <p:spPr>
          <a:xfrm>
            <a:off x="111670" y="285751"/>
            <a:ext cx="33432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Drama- oral storytelling through English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62AE9-9705-5D82-0D4A-819CAE5B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968" y="0"/>
            <a:ext cx="517745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8F41B8-0C2D-41C1-8458-25A00E684E90}"/>
              </a:ext>
            </a:extLst>
          </p:cNvPr>
          <p:cNvSpPr txBox="1"/>
          <p:nvPr/>
        </p:nvSpPr>
        <p:spPr>
          <a:xfrm>
            <a:off x="8737055" y="4881562"/>
            <a:ext cx="33432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Egyptian  dance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C516C-EA84-279A-D050-1FB172CED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70" y="3822144"/>
            <a:ext cx="5080000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4B664-36D1-FBA6-4CE7-5197842AE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655" y="0"/>
            <a:ext cx="3024159" cy="4032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9AD696-0010-5A76-CC7B-2EC59C2F6644}"/>
              </a:ext>
            </a:extLst>
          </p:cNvPr>
          <p:cNvSpPr txBox="1"/>
          <p:nvPr/>
        </p:nvSpPr>
        <p:spPr>
          <a:xfrm>
            <a:off x="3981378" y="3483641"/>
            <a:ext cx="34147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Bringing resources in and talking about them on our podcast.</a:t>
            </a:r>
          </a:p>
        </p:txBody>
      </p:sp>
      <p:sp>
        <p:nvSpPr>
          <p:cNvPr id="13" name="AutoShape 2" descr="No photo description available.">
            <a:extLst>
              <a:ext uri="{FF2B5EF4-FFF2-40B4-BE49-F238E27FC236}">
                <a16:creationId xmlns:a16="http://schemas.microsoft.com/office/drawing/2014/main" id="{DA5B8FA1-5E48-EF79-ACDE-756CA813C3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AC188E-6D50-3A0F-9F7D-9F506B3B0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312" y="4267542"/>
            <a:ext cx="1942844" cy="2590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DBFA27-031C-AB6E-E717-0711C0FB8A77}"/>
              </a:ext>
            </a:extLst>
          </p:cNvPr>
          <p:cNvSpPr txBox="1"/>
          <p:nvPr/>
        </p:nvSpPr>
        <p:spPr>
          <a:xfrm>
            <a:off x="1943100" y="6469796"/>
            <a:ext cx="33432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Whole school history art </a:t>
            </a:r>
          </a:p>
        </p:txBody>
      </p:sp>
    </p:spTree>
    <p:extLst>
      <p:ext uri="{BB962C8B-B14F-4D97-AF65-F5344CB8AC3E}">
        <p14:creationId xmlns:p14="http://schemas.microsoft.com/office/powerpoint/2010/main" val="195953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o photo description available.">
            <a:extLst>
              <a:ext uri="{FF2B5EF4-FFF2-40B4-BE49-F238E27FC236}">
                <a16:creationId xmlns:a16="http://schemas.microsoft.com/office/drawing/2014/main" id="{87035764-266B-C1F6-3616-6D4E51BD08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No photo description available.">
            <a:extLst>
              <a:ext uri="{FF2B5EF4-FFF2-40B4-BE49-F238E27FC236}">
                <a16:creationId xmlns:a16="http://schemas.microsoft.com/office/drawing/2014/main" id="{F9922401-6E52-79FA-D7AD-CE23F35A07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84129-E027-21FC-F1B5-F5937CDA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04000" cy="378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E864F-DF70-D104-453D-0631C27C9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0"/>
            <a:ext cx="412511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34A55E-3C21-674E-00E1-EEF45C544C16}"/>
              </a:ext>
            </a:extLst>
          </p:cNvPr>
          <p:cNvSpPr txBox="1"/>
          <p:nvPr/>
        </p:nvSpPr>
        <p:spPr>
          <a:xfrm>
            <a:off x="6772276" y="4786313"/>
            <a:ext cx="34147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Clay focus – Egyptian art</a:t>
            </a:r>
          </a:p>
        </p:txBody>
      </p:sp>
      <p:sp>
        <p:nvSpPr>
          <p:cNvPr id="12" name="AutoShape 2" descr="No photo description available.">
            <a:extLst>
              <a:ext uri="{FF2B5EF4-FFF2-40B4-BE49-F238E27FC236}">
                <a16:creationId xmlns:a16="http://schemas.microsoft.com/office/drawing/2014/main" id="{DCFB5780-3F20-0BF1-25ED-253188E625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B695-6BD3-D5E9-7E7C-66A6A53FF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5022"/>
            <a:ext cx="5162550" cy="38719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76C120-7E33-9C88-6768-A4ABD75D2DEA}"/>
              </a:ext>
            </a:extLst>
          </p:cNvPr>
          <p:cNvSpPr txBox="1"/>
          <p:nvPr/>
        </p:nvSpPr>
        <p:spPr>
          <a:xfrm>
            <a:off x="2681288" y="5924551"/>
            <a:ext cx="34147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Sewing Greek images from Hercules </a:t>
            </a:r>
          </a:p>
        </p:txBody>
      </p:sp>
    </p:spTree>
    <p:extLst>
      <p:ext uri="{BB962C8B-B14F-4D97-AF65-F5344CB8AC3E}">
        <p14:creationId xmlns:p14="http://schemas.microsoft.com/office/powerpoint/2010/main" val="375228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ay be art of 1 person">
            <a:extLst>
              <a:ext uri="{FF2B5EF4-FFF2-40B4-BE49-F238E27FC236}">
                <a16:creationId xmlns:a16="http://schemas.microsoft.com/office/drawing/2014/main" id="{9B476523-3060-13C1-5B2A-722E24BC1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5B578-2E18-0698-323A-7696ABE4A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77724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E4D8C-8970-112D-87A7-3AE7F0937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76800" cy="650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7E484-FA8B-9C07-3755-81D9D2154EB6}"/>
              </a:ext>
            </a:extLst>
          </p:cNvPr>
          <p:cNvSpPr txBox="1"/>
          <p:nvPr/>
        </p:nvSpPr>
        <p:spPr>
          <a:xfrm>
            <a:off x="3757613" y="5129213"/>
            <a:ext cx="801528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Our Year 5/6 war artwork was inspired by Paul Nash – it was on display at Blackburn Museum and we wrote to our local MP – explaining the importance of youth voice and how we need to learn from history.  He took it to show the director of education. </a:t>
            </a:r>
          </a:p>
        </p:txBody>
      </p:sp>
    </p:spTree>
    <p:extLst>
      <p:ext uri="{BB962C8B-B14F-4D97-AF65-F5344CB8AC3E}">
        <p14:creationId xmlns:p14="http://schemas.microsoft.com/office/powerpoint/2010/main" val="9691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222630-2445-276E-E04B-60704482F891}"/>
              </a:ext>
            </a:extLst>
          </p:cNvPr>
          <p:cNvSpPr txBox="1"/>
          <p:nvPr/>
        </p:nvSpPr>
        <p:spPr>
          <a:xfrm>
            <a:off x="296420" y="289558"/>
            <a:ext cx="77331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FrutigerLTStd"/>
              </a:rPr>
              <a:t>4.2 How does history beyond the classroom enrich the pupils’ experiences?</a:t>
            </a:r>
          </a:p>
          <a:p>
            <a:br>
              <a:rPr lang="en-GB" sz="1800" b="1" dirty="0">
                <a:effectLst/>
                <a:latin typeface="FrutigerLTStd"/>
              </a:rPr>
            </a:br>
            <a:endParaRPr lang="en-GB" dirty="0">
              <a:effectLst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5FD00D8D-D469-2F68-6288-4A1D82A809C5}"/>
              </a:ext>
            </a:extLst>
          </p:cNvPr>
          <p:cNvSpPr/>
          <p:nvPr/>
        </p:nvSpPr>
        <p:spPr>
          <a:xfrm>
            <a:off x="7729534" y="1413746"/>
            <a:ext cx="814391" cy="83099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utoShape 2" descr="No photo description available.">
            <a:extLst>
              <a:ext uri="{FF2B5EF4-FFF2-40B4-BE49-F238E27FC236}">
                <a16:creationId xmlns:a16="http://schemas.microsoft.com/office/drawing/2014/main" id="{832995DE-0A71-49B4-CF2B-F9580D52DD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8A9D8-48B8-9636-A3AD-1DD15A8661F3}"/>
              </a:ext>
            </a:extLst>
          </p:cNvPr>
          <p:cNvSpPr txBox="1"/>
          <p:nvPr/>
        </p:nvSpPr>
        <p:spPr>
          <a:xfrm>
            <a:off x="6799659" y="1413746"/>
            <a:ext cx="4101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omic Sans MS" panose="030F0902030302020204" pitchFamily="66" charset="0"/>
              </a:rPr>
              <a:t>We    History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54768-DB54-DCF7-7183-FBF4717C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20" y="976015"/>
            <a:ext cx="6056403" cy="5592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A59A1-0C30-1847-763D-E6FE801AE8DE}"/>
              </a:ext>
            </a:extLst>
          </p:cNvPr>
          <p:cNvSpPr txBox="1"/>
          <p:nvPr/>
        </p:nvSpPr>
        <p:spPr>
          <a:xfrm>
            <a:off x="7000875" y="2543175"/>
            <a:ext cx="4371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treated the History Heroes to a cinema trip.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Next history trip – Shakespeare (Year 5 and 3 Year 4 children) Tuesday 19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</p:txBody>
      </p:sp>
    </p:spTree>
    <p:extLst>
      <p:ext uri="{BB962C8B-B14F-4D97-AF65-F5344CB8AC3E}">
        <p14:creationId xmlns:p14="http://schemas.microsoft.com/office/powerpoint/2010/main" val="293109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o photo description available.">
            <a:extLst>
              <a:ext uri="{FF2B5EF4-FFF2-40B4-BE49-F238E27FC236}">
                <a16:creationId xmlns:a16="http://schemas.microsoft.com/office/drawing/2014/main" id="{91C2C65B-4627-5AB5-01E1-4CB3D9F325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4AD48-8BCB-A857-C991-79531C4A7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198" y="2957512"/>
            <a:ext cx="5200650" cy="3900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E60B4-5877-CB9D-0060-5B5EB252E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232" y="11906"/>
            <a:ext cx="3174120" cy="421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734FE-96CD-B0AE-7896-E906DC18B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49" y="4743449"/>
            <a:ext cx="2819401" cy="2114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C4771-6224-3AD1-5BB4-60F78B20E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100" y="0"/>
            <a:ext cx="2628900" cy="262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216E3C-F360-32EA-4982-A5B4336DD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950" y="4145753"/>
            <a:ext cx="2628900" cy="262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0A328-1B07-0383-641D-671E876BF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1351" y="-57152"/>
            <a:ext cx="4210649" cy="3362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0A6FEA-DD3D-0F7F-3E79-3BAB91D6B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3" y="2628900"/>
            <a:ext cx="2205335" cy="422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BEA94-1DDA-71F2-CE70-A1A700105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7249" y="2628900"/>
            <a:ext cx="2628900" cy="2628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01209-9E83-F5C8-C387-F34EFA21B0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125" y="0"/>
            <a:ext cx="2628900" cy="2628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595547-A098-B033-7108-AA4DB6636566}"/>
              </a:ext>
            </a:extLst>
          </p:cNvPr>
          <p:cNvSpPr txBox="1"/>
          <p:nvPr/>
        </p:nvSpPr>
        <p:spPr>
          <a:xfrm>
            <a:off x="8258175" y="2514600"/>
            <a:ext cx="6000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fun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2C4B0-4E57-D1D7-C0A9-7C276AE546B3}"/>
              </a:ext>
            </a:extLst>
          </p:cNvPr>
          <p:cNvSpPr txBox="1"/>
          <p:nvPr/>
        </p:nvSpPr>
        <p:spPr>
          <a:xfrm>
            <a:off x="2645378" y="11906"/>
            <a:ext cx="13858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real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C7C84F-4497-A363-A058-D891C1813171}"/>
              </a:ext>
            </a:extLst>
          </p:cNvPr>
          <p:cNvSpPr txBox="1"/>
          <p:nvPr/>
        </p:nvSpPr>
        <p:spPr>
          <a:xfrm>
            <a:off x="748984" y="2087421"/>
            <a:ext cx="13858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informative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8D69E-CDFC-6376-F196-ECB8E5C43DB0}"/>
              </a:ext>
            </a:extLst>
          </p:cNvPr>
          <p:cNvSpPr txBox="1"/>
          <p:nvPr/>
        </p:nvSpPr>
        <p:spPr>
          <a:xfrm>
            <a:off x="397778" y="4374118"/>
            <a:ext cx="15846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Goose bumps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F4595E-FF62-033A-8AA8-67277150AE4A}"/>
              </a:ext>
            </a:extLst>
          </p:cNvPr>
          <p:cNvSpPr txBox="1"/>
          <p:nvPr/>
        </p:nvSpPr>
        <p:spPr>
          <a:xfrm>
            <a:off x="2955840" y="2880954"/>
            <a:ext cx="13858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Pendle Hill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E255A-DDD6-8D7C-3E9F-05A2EB306A13}"/>
              </a:ext>
            </a:extLst>
          </p:cNvPr>
          <p:cNvSpPr txBox="1"/>
          <p:nvPr/>
        </p:nvSpPr>
        <p:spPr>
          <a:xfrm>
            <a:off x="2955840" y="6488668"/>
            <a:ext cx="19403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New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15CEDA-6FEA-274E-9CA9-DADC7C5CC3D2}"/>
              </a:ext>
            </a:extLst>
          </p:cNvPr>
          <p:cNvSpPr txBox="1"/>
          <p:nvPr/>
        </p:nvSpPr>
        <p:spPr>
          <a:xfrm>
            <a:off x="5066101" y="6294969"/>
            <a:ext cx="22633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Bring history to life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A2E45-FBFB-4F33-DF51-BE77476F4F04}"/>
              </a:ext>
            </a:extLst>
          </p:cNvPr>
          <p:cNvSpPr txBox="1"/>
          <p:nvPr/>
        </p:nvSpPr>
        <p:spPr>
          <a:xfrm>
            <a:off x="8858250" y="3642615"/>
            <a:ext cx="13858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369075-090E-83D5-8521-36030CB347C2}"/>
              </a:ext>
            </a:extLst>
          </p:cNvPr>
          <p:cNvSpPr txBox="1"/>
          <p:nvPr/>
        </p:nvSpPr>
        <p:spPr>
          <a:xfrm>
            <a:off x="5903231" y="3465792"/>
            <a:ext cx="13858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 sources</a:t>
            </a:r>
          </a:p>
        </p:txBody>
      </p:sp>
    </p:spTree>
    <p:extLst>
      <p:ext uri="{BB962C8B-B14F-4D97-AF65-F5344CB8AC3E}">
        <p14:creationId xmlns:p14="http://schemas.microsoft.com/office/powerpoint/2010/main" val="54100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56C852-F532-7E14-C952-824144407922}"/>
              </a:ext>
            </a:extLst>
          </p:cNvPr>
          <p:cNvSpPr txBox="1"/>
          <p:nvPr/>
        </p:nvSpPr>
        <p:spPr>
          <a:xfrm>
            <a:off x="480348" y="320816"/>
            <a:ext cx="10163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omic Sans MS" panose="030F0902030302020204" pitchFamily="66" charset="0"/>
              </a:rPr>
              <a:t>4.3 How well does history contribute to the school’s online communications?</a:t>
            </a:r>
            <a:br>
              <a:rPr lang="en-GB" sz="1800" b="1" dirty="0">
                <a:effectLst/>
                <a:latin typeface="Comic Sans MS" panose="030F0902030302020204" pitchFamily="66" charset="0"/>
              </a:rPr>
            </a:br>
            <a:r>
              <a:rPr lang="en-GB" sz="1800" b="1" i="1" dirty="0">
                <a:effectLst/>
                <a:latin typeface="Comic Sans MS" panose="030F0902030302020204" pitchFamily="66" charset="0"/>
              </a:rPr>
              <a:t> </a:t>
            </a:r>
            <a:endParaRPr lang="en-GB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51F85-FB2B-A153-E35B-6776A457F4E9}"/>
              </a:ext>
            </a:extLst>
          </p:cNvPr>
          <p:cNvSpPr txBox="1"/>
          <p:nvPr/>
        </p:nvSpPr>
        <p:spPr>
          <a:xfrm>
            <a:off x="480349" y="1303474"/>
            <a:ext cx="11522598" cy="286232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b="0" dirty="0">
                <a:solidFill>
                  <a:srgbClr val="002060"/>
                </a:solidFill>
                <a:effectLst/>
                <a:latin typeface="Comic Sans MS" panose="030F0902030302020204" pitchFamily="66" charset="0"/>
              </a:rPr>
              <a:t>History enjoys a separate identity on the school’s website, which is used actively to promote the subject and disseminate good practice. </a:t>
            </a:r>
          </a:p>
          <a:p>
            <a:endParaRPr lang="en-GB" sz="36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We also publish our new learning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272710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18749</TotalTime>
  <Words>400</Words>
  <Application>Microsoft Macintosh PowerPoint</Application>
  <PresentationFormat>Widescreen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FrutigerLTStd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Subject Review: History  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Foxes</dc:creator>
  <cp:lastModifiedBy>Kate Foxes</cp:lastModifiedBy>
  <cp:revision>19</cp:revision>
  <dcterms:created xsi:type="dcterms:W3CDTF">2023-10-15T07:23:42Z</dcterms:created>
  <dcterms:modified xsi:type="dcterms:W3CDTF">2024-01-02T11:05:43Z</dcterms:modified>
</cp:coreProperties>
</file>